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40" r:id="rId18"/>
    <p:sldId id="441" r:id="rId19"/>
    <p:sldId id="444" r:id="rId20"/>
    <p:sldId id="445" r:id="rId21"/>
    <p:sldId id="446" r:id="rId22"/>
    <p:sldId id="429" r:id="rId23"/>
    <p:sldId id="430" r:id="rId24"/>
    <p:sldId id="264" r:id="rId25"/>
    <p:sldId id="431" r:id="rId26"/>
    <p:sldId id="432" r:id="rId27"/>
    <p:sldId id="268" r:id="rId28"/>
    <p:sldId id="269" r:id="rId29"/>
    <p:sldId id="434" r:id="rId30"/>
    <p:sldId id="272" r:id="rId31"/>
    <p:sldId id="273" r:id="rId32"/>
    <p:sldId id="435" r:id="rId33"/>
    <p:sldId id="276" r:id="rId34"/>
    <p:sldId id="277" r:id="rId35"/>
    <p:sldId id="447" r:id="rId36"/>
    <p:sldId id="443" r:id="rId37"/>
    <p:sldId id="437" r:id="rId38"/>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autoAdjust="0"/>
    <p:restoredTop sz="77803" autoAdjust="0"/>
  </p:normalViewPr>
  <p:slideViewPr>
    <p:cSldViewPr snapToGrid="0" snapToObjects="1">
      <p:cViewPr varScale="1">
        <p:scale>
          <a:sx n="97" d="100"/>
          <a:sy n="97" d="100"/>
        </p:scale>
        <p:origin x="1572" y="90"/>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松隈 涼太" userId="5ab2e15245b4b0f5" providerId="LiveId" clId="{04FB2A95-9524-4177-843D-B55589B1E3A9}"/>
    <pc:docChg chg="modSld">
      <pc:chgData name="松隈 涼太" userId="5ab2e15245b4b0f5" providerId="LiveId" clId="{04FB2A95-9524-4177-843D-B55589B1E3A9}" dt="2020-10-25T02:29:57.856" v="16" actId="29295"/>
      <pc:docMkLst>
        <pc:docMk/>
      </pc:docMkLst>
      <pc:sldChg chg="modSp mod">
        <pc:chgData name="松隈 涼太" userId="5ab2e15245b4b0f5" providerId="LiveId" clId="{04FB2A95-9524-4177-843D-B55589B1E3A9}" dt="2020-10-25T02:29:46.848" v="9" actId="29295"/>
        <pc:sldMkLst>
          <pc:docMk/>
          <pc:sldMk cId="2136131774" sldId="445"/>
        </pc:sldMkLst>
        <pc:picChg chg="mod">
          <ac:chgData name="松隈 涼太" userId="5ab2e15245b4b0f5" providerId="LiveId" clId="{04FB2A95-9524-4177-843D-B55589B1E3A9}" dt="2020-10-25T02:29:46.848" v="9" actId="29295"/>
          <ac:picMkLst>
            <pc:docMk/>
            <pc:sldMk cId="2136131774" sldId="445"/>
            <ac:picMk id="6" creationId="{8FD2F96E-F800-42FD-93E2-B0526875C62B}"/>
          </ac:picMkLst>
        </pc:picChg>
      </pc:sldChg>
      <pc:sldChg chg="modSp mod">
        <pc:chgData name="松隈 涼太" userId="5ab2e15245b4b0f5" providerId="LiveId" clId="{04FB2A95-9524-4177-843D-B55589B1E3A9}" dt="2020-10-25T02:29:57.856" v="16" actId="29295"/>
        <pc:sldMkLst>
          <pc:docMk/>
          <pc:sldMk cId="2378346208" sldId="446"/>
        </pc:sldMkLst>
        <pc:picChg chg="mod">
          <ac:chgData name="松隈 涼太" userId="5ab2e15245b4b0f5" providerId="LiveId" clId="{04FB2A95-9524-4177-843D-B55589B1E3A9}" dt="2020-10-25T02:29:57.856" v="16" actId="29295"/>
          <ac:picMkLst>
            <pc:docMk/>
            <pc:sldMk cId="2378346208" sldId="446"/>
            <ac:picMk id="6" creationId="{77A5B916-780C-4E13-9015-EE18FA16A9F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10/25/2020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10/25/2020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86" name="Google Shape;3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209267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dirty="0"/>
              <a:t>使用するグッズ購買サイトのシステム構成です。グッズ選定理由は、</a:t>
            </a:r>
            <a:r>
              <a:rPr lang="ja-JP" sz="1200" dirty="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dirty="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dirty="0"/>
              <a:t>AWS Samplesから類似のシステム構成を取得。</a:t>
            </a:r>
            <a:endParaRPr dirty="0"/>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a:p>
        </p:txBody>
      </p:sp>
    </p:spTree>
    <p:extLst>
      <p:ext uri="{BB962C8B-B14F-4D97-AF65-F5344CB8AC3E}">
        <p14:creationId xmlns:p14="http://schemas.microsoft.com/office/powerpoint/2010/main" val="325328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55446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22</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37</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2020/10/25</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2020/10/25</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10/25/2020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pngimg.com/download/6628"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svg"/><Relationship Id="rId9" Type="http://schemas.microsoft.com/office/2007/relationships/diagramDrawing" Target="../diagrams/drawing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emf"/><Relationship Id="rId7"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38.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emf"/><Relationship Id="rId9"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モデルシステムのシステム構成</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a:t>
            </a:r>
            <a:endParaRPr>
              <a:latin typeface="Meiryo UI" panose="020B0604030504040204" pitchFamily="50" charset="-128"/>
              <a:ea typeface="Meiryo UI" panose="020B0604030504040204" pitchFamily="50" charset="-128"/>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4" name="グループ化 23">
            <a:extLst>
              <a:ext uri="{FF2B5EF4-FFF2-40B4-BE49-F238E27FC236}">
                <a16:creationId xmlns:a16="http://schemas.microsoft.com/office/drawing/2014/main" id="{192BFBAB-3925-40F0-95A7-A4F7422E2854}"/>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33719D82-E3C5-4843-9112-5B0E8BA54FC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72FF053-05DA-4EE2-B98F-90DDC1AC2773}"/>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36BB1CDC-ABFD-4605-A798-4460952A3CD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E8031B9C-B952-4BD3-90A3-3A74DBE857D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2E00202A-6787-4872-8AE0-BC309A940F84}"/>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BFBD7ACE-9AB0-4EAE-B1D8-64D8E968047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B689D0A8-A32B-4F51-B217-3AAC9FE171F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0DEFEF5A-C636-4105-820C-B5D0BB33ED2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3C2ACA10-54F2-4481-BA59-96ABCCACC9D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51A320F6-BBCB-4DAB-AF01-1642E325E2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72269858-7A3D-4798-A205-A6CD583846B5}"/>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F03094F3-5822-4F3E-92EA-673D37EEEFF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3AE557A-8B8F-4EBA-9987-6007C56FBC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8619BD97-B92A-43EC-BE94-4CDED614CB50}"/>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B0514BE7-2C48-412B-A545-B8B2C97386D8}"/>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BD5BB1C0-1061-4C27-951D-47EEAC5868C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DF6E3903-1B67-4930-8FE5-2DC05E087DE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グッズ購買システム：商品カタログ参照機能　</a:t>
            </a:r>
            <a:endParaRPr dirty="0">
              <a:latin typeface="Meiryo UI" panose="020B0604030504040204" pitchFamily="50" charset="-128"/>
              <a:ea typeface="Meiryo UI" panose="020B0604030504040204" pitchFamily="50" charset="-128"/>
            </a:endParaRPr>
          </a:p>
        </p:txBody>
      </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grpSp>
        <p:nvGrpSpPr>
          <p:cNvPr id="24" name="グループ化 23">
            <a:extLst>
              <a:ext uri="{FF2B5EF4-FFF2-40B4-BE49-F238E27FC236}">
                <a16:creationId xmlns:a16="http://schemas.microsoft.com/office/drawing/2014/main" id="{16E58C80-8E60-4E0A-920A-B20E9601F192}"/>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02BCA50-EE29-4875-B2B9-0DECC44834A6}"/>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A051A62B-2B92-4F4F-B0AB-2640B92850D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1E486B27-6B31-499D-B0DC-64D6DADAD52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0F2720C2-F946-4B29-B6C0-85F7E3A5C28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F670FAD6-7140-45AB-BB5D-34784D7EF3BD}"/>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4DBC393-3884-4662-81BB-BF77EC6A2161}"/>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18F8809C-B770-4892-AB57-27F5A6D1292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709C3D75-2CAA-4456-AA08-675128C2664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992AE51-0C2B-42B3-B722-68EC31BC154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9E60FBDA-8880-4B8E-B146-886334B73C8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91F31DE5-968F-4A3E-A6A9-E65B4208C5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D157311-3D17-49C6-80EC-F5483C578A0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2587EFC-9661-431B-B4BF-19C340A595C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ACAE5598-701C-4BBB-B54B-61050682BF0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DF2206A-696A-4239-9951-5BDB296ECE0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2D55634B-45DD-4A47-9709-3956CA0317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29BCE038-B754-4E2F-8799-58DBED702528}"/>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モデルシステム：ポイント参照機能　</a:t>
            </a:r>
            <a:endParaRPr>
              <a:latin typeface="Meiryo UI" panose="020B0604030504040204" pitchFamily="50" charset="-128"/>
              <a:ea typeface="Meiryo UI" panose="020B0604030504040204" pitchFamily="50" charset="-128"/>
            </a:endParaRPr>
          </a:p>
        </p:txBody>
      </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grpSp>
        <p:nvGrpSpPr>
          <p:cNvPr id="24" name="グループ化 23">
            <a:extLst>
              <a:ext uri="{FF2B5EF4-FFF2-40B4-BE49-F238E27FC236}">
                <a16:creationId xmlns:a16="http://schemas.microsoft.com/office/drawing/2014/main" id="{6490553A-90E1-448D-A7AB-5DDC69AD15EE}"/>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0A8EB62F-3838-48A4-9E36-FAC3AF46D068}"/>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F145B1C-F11F-41C4-94F9-5004BD87ABFF}"/>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CACDAA48-0127-4C98-AE83-F4688CB67DC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7FDBA5A4-BF07-463E-9702-39F52535CCE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5A86E5F3-DA5B-4423-BF96-5F5C4077BDE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ED82281F-B858-4593-8795-3360D947947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FD3F68A6-E252-4C24-8C42-5DACB51A743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B9BE962-AB00-4AD3-86F8-BC45EB39E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DBAD140D-1C69-4E2C-AF49-1E3518AEB79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8455B54-551C-4B65-88E6-39A9933ACC0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AA7A38BD-4FB7-490C-B0F5-1F6DEBF7755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10F1EDE-2B5A-4E1B-985A-B95139CC463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3641B6C4-93FA-4314-AB73-5C0514FFF30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4C87781E-1B78-48AB-8A1E-4FF5CF26BE4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73207C36-433D-4EF8-860B-8A950DFFB9B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5E1E2D9F-D87D-46A6-B023-D9788A32557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376BE02-228C-42AA-A0C6-6CD77F384C9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モデルシステム：商品購入機能　</a:t>
            </a:r>
            <a:endParaRPr dirty="0">
              <a:latin typeface="Meiryo UI" panose="020B0604030504040204" pitchFamily="50" charset="-128"/>
              <a:ea typeface="Meiryo UI" panose="020B0604030504040204" pitchFamily="50" charset="-128"/>
            </a:endParaRPr>
          </a:p>
        </p:txBody>
      </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grpSp>
        <p:nvGrpSpPr>
          <p:cNvPr id="26" name="グループ化 25">
            <a:extLst>
              <a:ext uri="{FF2B5EF4-FFF2-40B4-BE49-F238E27FC236}">
                <a16:creationId xmlns:a16="http://schemas.microsoft.com/office/drawing/2014/main" id="{067314A0-3CEB-43D5-90D3-A6EA2C0DAEC7}"/>
              </a:ext>
            </a:extLst>
          </p:cNvPr>
          <p:cNvGrpSpPr/>
          <p:nvPr/>
        </p:nvGrpSpPr>
        <p:grpSpPr>
          <a:xfrm>
            <a:off x="-71832" y="150156"/>
            <a:ext cx="1011283" cy="5977052"/>
            <a:chOff x="-71832" y="150156"/>
            <a:chExt cx="1011283" cy="5977052"/>
          </a:xfrm>
        </p:grpSpPr>
        <p:grpSp>
          <p:nvGrpSpPr>
            <p:cNvPr id="27" name="グループ化 26">
              <a:extLst>
                <a:ext uri="{FF2B5EF4-FFF2-40B4-BE49-F238E27FC236}">
                  <a16:creationId xmlns:a16="http://schemas.microsoft.com/office/drawing/2014/main" id="{EA751048-C4F9-4F17-A5E9-59AEEF1D95D8}"/>
                </a:ext>
              </a:extLst>
            </p:cNvPr>
            <p:cNvGrpSpPr/>
            <p:nvPr/>
          </p:nvGrpSpPr>
          <p:grpSpPr>
            <a:xfrm>
              <a:off x="-71832" y="150156"/>
              <a:ext cx="1011283" cy="5218718"/>
              <a:chOff x="-71832" y="150156"/>
              <a:chExt cx="1011283" cy="5218718"/>
            </a:xfrm>
          </p:grpSpPr>
          <p:sp>
            <p:nvSpPr>
              <p:cNvPr id="30" name="1 つの角を切り取った四角形 16">
                <a:extLst>
                  <a:ext uri="{FF2B5EF4-FFF2-40B4-BE49-F238E27FC236}">
                    <a16:creationId xmlns:a16="http://schemas.microsoft.com/office/drawing/2014/main" id="{C934BD48-5418-40E7-806F-9947F10366BC}"/>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17">
                <a:extLst>
                  <a:ext uri="{FF2B5EF4-FFF2-40B4-BE49-F238E27FC236}">
                    <a16:creationId xmlns:a16="http://schemas.microsoft.com/office/drawing/2014/main" id="{C2F3DDF4-B0FB-4787-9AD3-58F926C4DC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18">
                <a:extLst>
                  <a:ext uri="{FF2B5EF4-FFF2-40B4-BE49-F238E27FC236}">
                    <a16:creationId xmlns:a16="http://schemas.microsoft.com/office/drawing/2014/main" id="{D022E916-C2D6-4A8C-AE35-DCAD95AB6CC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3" name="1 つの角を切り取った四角形 20">
                <a:extLst>
                  <a:ext uri="{FF2B5EF4-FFF2-40B4-BE49-F238E27FC236}">
                    <a16:creationId xmlns:a16="http://schemas.microsoft.com/office/drawing/2014/main" id="{8CB4682F-B8EE-4F64-B816-F327C40311B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1 つの角を切り取った四角形 21">
                <a:extLst>
                  <a:ext uri="{FF2B5EF4-FFF2-40B4-BE49-F238E27FC236}">
                    <a16:creationId xmlns:a16="http://schemas.microsoft.com/office/drawing/2014/main" id="{3F60F808-FA00-4F1E-9E91-8FAB462C855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8">
                <a:extLst>
                  <a:ext uri="{FF2B5EF4-FFF2-40B4-BE49-F238E27FC236}">
                    <a16:creationId xmlns:a16="http://schemas.microsoft.com/office/drawing/2014/main" id="{8F68215A-53A9-4137-A91B-D2AEE48D6141}"/>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6" name="1 つの角を切り取った四角形 29">
                <a:extLst>
                  <a:ext uri="{FF2B5EF4-FFF2-40B4-BE49-F238E27FC236}">
                    <a16:creationId xmlns:a16="http://schemas.microsoft.com/office/drawing/2014/main" id="{A9BB255E-9BCC-4B36-B126-286D8855AE6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3B665511-C058-4337-80BB-E2A80730492F}"/>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8" name="テキスト ボックス 37">
                <a:extLst>
                  <a:ext uri="{FF2B5EF4-FFF2-40B4-BE49-F238E27FC236}">
                    <a16:creationId xmlns:a16="http://schemas.microsoft.com/office/drawing/2014/main" id="{0882DF8B-204F-4306-9405-141EBCA30007}"/>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9" name="テキスト ボックス 38">
                <a:extLst>
                  <a:ext uri="{FF2B5EF4-FFF2-40B4-BE49-F238E27FC236}">
                    <a16:creationId xmlns:a16="http://schemas.microsoft.com/office/drawing/2014/main" id="{719B24EC-62FE-4003-8CB8-F4EA6A93801A}"/>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0" name="テキスト ボックス 39">
                <a:extLst>
                  <a:ext uri="{FF2B5EF4-FFF2-40B4-BE49-F238E27FC236}">
                    <a16:creationId xmlns:a16="http://schemas.microsoft.com/office/drawing/2014/main" id="{BFCD671F-E371-45FC-828B-43A4AA07FE6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1" name="テキスト ボックス 40">
                <a:extLst>
                  <a:ext uri="{FF2B5EF4-FFF2-40B4-BE49-F238E27FC236}">
                    <a16:creationId xmlns:a16="http://schemas.microsoft.com/office/drawing/2014/main" id="{2C3A6B76-212D-454B-9980-6CB38D8F541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2" name="テキスト ボックス 41">
                <a:extLst>
                  <a:ext uri="{FF2B5EF4-FFF2-40B4-BE49-F238E27FC236}">
                    <a16:creationId xmlns:a16="http://schemas.microsoft.com/office/drawing/2014/main" id="{0EAB9D80-C5FE-4945-9661-08FA51D3F53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3" name="テキスト ボックス 42">
                <a:extLst>
                  <a:ext uri="{FF2B5EF4-FFF2-40B4-BE49-F238E27FC236}">
                    <a16:creationId xmlns:a16="http://schemas.microsoft.com/office/drawing/2014/main" id="{D89880E6-BB16-408C-A3CF-03410D77DC0E}"/>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8" name="1 つの角を切り取った四角形 29">
              <a:extLst>
                <a:ext uri="{FF2B5EF4-FFF2-40B4-BE49-F238E27FC236}">
                  <a16:creationId xmlns:a16="http://schemas.microsoft.com/office/drawing/2014/main" id="{6707C320-241B-47F9-A5EE-745C1BB1548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D486EFD3-AFED-46CD-95C7-0D403B24F4A2}"/>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要求仕様書（抜粋）</a:t>
            </a:r>
            <a:endParaRPr sz="2000" dirty="0">
              <a:latin typeface="Meiryo UI" panose="020B0604030504040204" pitchFamily="50" charset="-128"/>
              <a:ea typeface="Meiryo UI" panose="020B0604030504040204" pitchFamily="50" charset="-128"/>
            </a:endParaRPr>
          </a:p>
        </p:txBody>
      </p:sp>
      <p:pic>
        <p:nvPicPr>
          <p:cNvPr id="382" name="Google Shape;382;p1"/>
          <p:cNvPicPr preferRelativeResize="0"/>
          <p:nvPr/>
        </p:nvPicPr>
        <p:blipFill rotWithShape="1">
          <a:blip r:embed="rId3">
            <a:alphaModFix/>
          </a:blip>
          <a:srcRect/>
          <a:stretch/>
        </p:blipFill>
        <p:spPr>
          <a:xfrm>
            <a:off x="1296540" y="841097"/>
            <a:ext cx="7014337" cy="5860973"/>
          </a:xfrm>
          <a:prstGeom prst="rect">
            <a:avLst/>
          </a:prstGeom>
          <a:noFill/>
          <a:ln>
            <a:noFill/>
          </a:ln>
        </p:spPr>
      </p:pic>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パラメータシート（抜粋）</a:t>
            </a:r>
            <a:endParaRPr sz="2000" dirty="0">
              <a:latin typeface="Meiryo UI" panose="020B0604030504040204" pitchFamily="50" charset="-128"/>
              <a:ea typeface="Meiryo UI" panose="020B0604030504040204" pitchFamily="50" charset="-128"/>
            </a:endParaRPr>
          </a:p>
        </p:txBody>
      </p:sp>
      <p:sp>
        <p:nvSpPr>
          <p:cNvPr id="407" name="Google Shape;407;p2"/>
          <p:cNvSpPr txBox="1"/>
          <p:nvPr/>
        </p:nvSpPr>
        <p:spPr>
          <a:xfrm>
            <a:off x="913007" y="841662"/>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sz="2000" dirty="0">
                <a:solidFill>
                  <a:schemeClr val="dk1"/>
                </a:solidFill>
                <a:latin typeface="Meiryo UI" panose="020B0604030504040204" pitchFamily="50" charset="-128"/>
                <a:ea typeface="Meiryo UI" panose="020B0604030504040204" pitchFamily="50" charset="-128"/>
                <a:cs typeface="Arial"/>
                <a:sym typeface="Arial"/>
              </a:rPr>
              <a:t>AWSマネジメントコンソールで設定する値を纏めたシート</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408" name="Google Shape;408;p2"/>
          <p:cNvPicPr preferRelativeResize="0"/>
          <p:nvPr/>
        </p:nvPicPr>
        <p:blipFill rotWithShape="1">
          <a:blip r:embed="rId3">
            <a:alphaModFix/>
          </a:blip>
          <a:srcRect/>
          <a:stretch/>
        </p:blipFill>
        <p:spPr>
          <a:xfrm>
            <a:off x="913007" y="1395547"/>
            <a:ext cx="8181297" cy="5358334"/>
          </a:xfrm>
          <a:prstGeom prst="rect">
            <a:avLst/>
          </a:prstGeom>
          <a:noFill/>
          <a:ln>
            <a:noFill/>
          </a:ln>
        </p:spPr>
      </p:pic>
      <p:grpSp>
        <p:nvGrpSpPr>
          <p:cNvPr id="23" name="グループ化 22">
            <a:extLst>
              <a:ext uri="{FF2B5EF4-FFF2-40B4-BE49-F238E27FC236}">
                <a16:creationId xmlns:a16="http://schemas.microsoft.com/office/drawing/2014/main" id="{9C00F8DF-9A41-4EF6-A378-F8D5E42351FB}"/>
              </a:ext>
            </a:extLst>
          </p:cNvPr>
          <p:cNvGrpSpPr/>
          <p:nvPr/>
        </p:nvGrpSpPr>
        <p:grpSpPr>
          <a:xfrm>
            <a:off x="-71832" y="150156"/>
            <a:ext cx="1011283" cy="5977052"/>
            <a:chOff x="-71832" y="150156"/>
            <a:chExt cx="1011283" cy="5977052"/>
          </a:xfrm>
        </p:grpSpPr>
        <p:grpSp>
          <p:nvGrpSpPr>
            <p:cNvPr id="24" name="グループ化 23">
              <a:extLst>
                <a:ext uri="{FF2B5EF4-FFF2-40B4-BE49-F238E27FC236}">
                  <a16:creationId xmlns:a16="http://schemas.microsoft.com/office/drawing/2014/main" id="{1FCDF5C2-DBF6-4FD6-AAF3-B619E845F2D7}"/>
                </a:ext>
              </a:extLst>
            </p:cNvPr>
            <p:cNvGrpSpPr/>
            <p:nvPr/>
          </p:nvGrpSpPr>
          <p:grpSpPr>
            <a:xfrm>
              <a:off x="-71832" y="150156"/>
              <a:ext cx="1011283" cy="5218718"/>
              <a:chOff x="-71832" y="150156"/>
              <a:chExt cx="1011283" cy="5218718"/>
            </a:xfrm>
          </p:grpSpPr>
          <p:sp>
            <p:nvSpPr>
              <p:cNvPr id="27" name="1 つの角を切り取った四角形 16">
                <a:extLst>
                  <a:ext uri="{FF2B5EF4-FFF2-40B4-BE49-F238E27FC236}">
                    <a16:creationId xmlns:a16="http://schemas.microsoft.com/office/drawing/2014/main" id="{1ECC4EBE-DEFB-438A-82D8-DBEBE5C154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17">
                <a:extLst>
                  <a:ext uri="{FF2B5EF4-FFF2-40B4-BE49-F238E27FC236}">
                    <a16:creationId xmlns:a16="http://schemas.microsoft.com/office/drawing/2014/main" id="{B6ECA4C9-7AA2-4A86-B86C-8EA02134C7A1}"/>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18">
                <a:extLst>
                  <a:ext uri="{FF2B5EF4-FFF2-40B4-BE49-F238E27FC236}">
                    <a16:creationId xmlns:a16="http://schemas.microsoft.com/office/drawing/2014/main" id="{4F28B5A6-89AB-42DF-BE65-0373203B287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20">
                <a:extLst>
                  <a:ext uri="{FF2B5EF4-FFF2-40B4-BE49-F238E27FC236}">
                    <a16:creationId xmlns:a16="http://schemas.microsoft.com/office/drawing/2014/main" id="{B217CB8C-BA70-438E-ABD5-E4B2D123D7D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1">
                <a:extLst>
                  <a:ext uri="{FF2B5EF4-FFF2-40B4-BE49-F238E27FC236}">
                    <a16:creationId xmlns:a16="http://schemas.microsoft.com/office/drawing/2014/main" id="{474F333D-4683-4B8E-B158-8B02E33D5BB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8">
                <a:extLst>
                  <a:ext uri="{FF2B5EF4-FFF2-40B4-BE49-F238E27FC236}">
                    <a16:creationId xmlns:a16="http://schemas.microsoft.com/office/drawing/2014/main" id="{A550FFCE-8440-425E-97DB-BC44C1AF0D0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3" name="1 つの角を切り取った四角形 29">
                <a:extLst>
                  <a:ext uri="{FF2B5EF4-FFF2-40B4-BE49-F238E27FC236}">
                    <a16:creationId xmlns:a16="http://schemas.microsoft.com/office/drawing/2014/main" id="{679AFCB8-0B85-414B-9240-2511C025634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テキスト ボックス 33">
                <a:extLst>
                  <a:ext uri="{FF2B5EF4-FFF2-40B4-BE49-F238E27FC236}">
                    <a16:creationId xmlns:a16="http://schemas.microsoft.com/office/drawing/2014/main" id="{AC64301E-543D-4ACF-96C4-7C72CFFA9C6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5" name="テキスト ボックス 34">
                <a:extLst>
                  <a:ext uri="{FF2B5EF4-FFF2-40B4-BE49-F238E27FC236}">
                    <a16:creationId xmlns:a16="http://schemas.microsoft.com/office/drawing/2014/main" id="{A8F2C0D9-2335-49BD-A0FE-160F5B0B9487}"/>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6" name="テキスト ボックス 35">
                <a:extLst>
                  <a:ext uri="{FF2B5EF4-FFF2-40B4-BE49-F238E27FC236}">
                    <a16:creationId xmlns:a16="http://schemas.microsoft.com/office/drawing/2014/main" id="{EEC11152-6F69-4FDE-9E55-550B1A5A3A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7" name="テキスト ボックス 36">
                <a:extLst>
                  <a:ext uri="{FF2B5EF4-FFF2-40B4-BE49-F238E27FC236}">
                    <a16:creationId xmlns:a16="http://schemas.microsoft.com/office/drawing/2014/main" id="{639F4B3E-8AA0-4AE5-B7AC-E904BA2365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8" name="テキスト ボックス 37">
                <a:extLst>
                  <a:ext uri="{FF2B5EF4-FFF2-40B4-BE49-F238E27FC236}">
                    <a16:creationId xmlns:a16="http://schemas.microsoft.com/office/drawing/2014/main" id="{93A29FE5-7F05-4DE1-86C0-E1DA9C06932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9" name="テキスト ボックス 38">
                <a:extLst>
                  <a:ext uri="{FF2B5EF4-FFF2-40B4-BE49-F238E27FC236}">
                    <a16:creationId xmlns:a16="http://schemas.microsoft.com/office/drawing/2014/main" id="{D634BA59-D924-4B4A-A484-B030D851458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0" name="テキスト ボックス 39">
                <a:extLst>
                  <a:ext uri="{FF2B5EF4-FFF2-40B4-BE49-F238E27FC236}">
                    <a16:creationId xmlns:a16="http://schemas.microsoft.com/office/drawing/2014/main" id="{67F745F2-1EA6-4233-826D-C96B03D8C6B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5" name="1 つの角を切り取った四角形 29">
              <a:extLst>
                <a:ext uri="{FF2B5EF4-FFF2-40B4-BE49-F238E27FC236}">
                  <a16:creationId xmlns:a16="http://schemas.microsoft.com/office/drawing/2014/main" id="{9B4DF3C7-59D9-4B73-BDAB-58310573294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テキスト ボックス 25">
              <a:extLst>
                <a:ext uri="{FF2B5EF4-FFF2-40B4-BE49-F238E27FC236}">
                  <a16:creationId xmlns:a16="http://schemas.microsoft.com/office/drawing/2014/main" id="{0054839E-F99E-4AF0-A754-2C82840619C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79073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以下のようなコードを開発、</a:t>
            </a: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上にアップロードした。</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A142221E-BAD8-4942-8109-1155D00F41F2}"/>
              </a:ext>
            </a:extLst>
          </p:cNvPr>
          <p:cNvPicPr>
            <a:picLocks noChangeAspect="1"/>
          </p:cNvPicPr>
          <p:nvPr/>
        </p:nvPicPr>
        <p:blipFill rotWithShape="1">
          <a:blip r:embed="rId3"/>
          <a:srcRect l="17288" t="34454" r="37940" b="22098"/>
          <a:stretch/>
        </p:blipFill>
        <p:spPr>
          <a:xfrm>
            <a:off x="1003320" y="1413966"/>
            <a:ext cx="7910091" cy="5117554"/>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8FD2F96E-F800-42FD-93E2-B0526875C62B}"/>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13613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マネジメントコンソール上にて環境構築</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29E833D0-4D2A-4C84-A471-AF4EE53B79A4}"/>
              </a:ext>
            </a:extLst>
          </p:cNvPr>
          <p:cNvPicPr>
            <a:picLocks noChangeAspect="1"/>
          </p:cNvPicPr>
          <p:nvPr/>
        </p:nvPicPr>
        <p:blipFill rotWithShape="1">
          <a:blip r:embed="rId3"/>
          <a:srcRect l="4349" t="20217" r="14104" b="13250"/>
          <a:stretch/>
        </p:blipFill>
        <p:spPr>
          <a:xfrm>
            <a:off x="984840" y="1455128"/>
            <a:ext cx="7923373" cy="4309567"/>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77A5B916-780C-4E13-9015-EE18FA16A9F9}"/>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37834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5" name="Google Shape;515;p9"/>
          <p:cNvSpPr txBox="1">
            <a:spLocks noGrp="1"/>
          </p:cNvSpPr>
          <p:nvPr>
            <p:ph type="body" idx="1"/>
          </p:nvPr>
        </p:nvSpPr>
        <p:spPr>
          <a:xfrm>
            <a:off x="2265290" y="949010"/>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en-US" sz="4500" dirty="0"/>
              <a:t>：</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6147615" y="949010"/>
            <a:ext cx="2996385"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dirty="0">
                <a:solidFill>
                  <a:schemeClr val="dk1"/>
                </a:solidFill>
                <a:latin typeface="Arial"/>
                <a:ea typeface="Arial"/>
                <a:cs typeface="Arial"/>
                <a:sym typeface="Arial"/>
              </a:rPr>
              <a:t>：</a:t>
            </a:r>
            <a:r>
              <a:rPr lang="en-US" sz="5500" b="1" dirty="0">
                <a:solidFill>
                  <a:srgbClr val="FF0000"/>
                </a:solidFill>
                <a:latin typeface="Arial"/>
                <a:ea typeface="Arial"/>
                <a:cs typeface="Arial"/>
                <a:sym typeface="Arial"/>
              </a:rPr>
              <a:t>１８％</a:t>
            </a:r>
            <a:endParaRPr dirty="0"/>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27" y="982921"/>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4688" y="998657"/>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5259468" y="981436"/>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2" name="Google Shape;433;p3">
            <a:extLst>
              <a:ext uri="{FF2B5EF4-FFF2-40B4-BE49-F238E27FC236}">
                <a16:creationId xmlns:a16="http://schemas.microsoft.com/office/drawing/2014/main" id="{4A0DBBFC-EAC7-4837-8AF1-3F3246F95BA0}"/>
              </a:ext>
            </a:extLst>
          </p:cNvPr>
          <p:cNvPicPr preferRelativeResize="0"/>
          <p:nvPr/>
        </p:nvPicPr>
        <p:blipFill rotWithShape="1">
          <a:blip r:embed="rId5">
            <a:alphaModFix/>
          </a:blip>
          <a:srcRect/>
          <a:stretch/>
        </p:blipFill>
        <p:spPr>
          <a:xfrm>
            <a:off x="1102880" y="2083801"/>
            <a:ext cx="7653661" cy="4538742"/>
          </a:xfrm>
          <a:prstGeom prst="rect">
            <a:avLst/>
          </a:prstGeom>
          <a:noFill/>
          <a:ln>
            <a:noFill/>
          </a:ln>
        </p:spPr>
      </p:pic>
      <p:pic>
        <p:nvPicPr>
          <p:cNvPr id="6" name="グラフィックス 5" descr="ドキュメント">
            <a:extLst>
              <a:ext uri="{FF2B5EF4-FFF2-40B4-BE49-F238E27FC236}">
                <a16:creationId xmlns:a16="http://schemas.microsoft.com/office/drawing/2014/main" id="{D977409F-04F1-44CE-BBB3-C9E1B97A25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2095" y="1236562"/>
            <a:ext cx="575155" cy="575155"/>
          </a:xfrm>
          <a:prstGeom prst="rect">
            <a:avLst/>
          </a:prstGeom>
        </p:spPr>
      </p:pic>
      <p:sp>
        <p:nvSpPr>
          <p:cNvPr id="7" name="矢印: 右 6">
            <a:extLst>
              <a:ext uri="{FF2B5EF4-FFF2-40B4-BE49-F238E27FC236}">
                <a16:creationId xmlns:a16="http://schemas.microsoft.com/office/drawing/2014/main" id="{487B53E0-47CA-43EA-94E1-BD51D815F9E0}"/>
              </a:ext>
            </a:extLst>
          </p:cNvPr>
          <p:cNvSpPr/>
          <p:nvPr/>
        </p:nvSpPr>
        <p:spPr>
          <a:xfrm>
            <a:off x="1614657" y="1443674"/>
            <a:ext cx="339398" cy="245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6">
            <a:extLst>
              <a:ext uri="{FF2B5EF4-FFF2-40B4-BE49-F238E27FC236}">
                <a16:creationId xmlns:a16="http://schemas.microsoft.com/office/drawing/2014/main" id="{E5CBD862-ABDA-4D0A-B174-B6360D9F98E4}"/>
              </a:ext>
            </a:extLst>
          </p:cNvPr>
          <p:cNvSpPr txBox="1">
            <a:spLocks/>
          </p:cNvSpPr>
          <p:nvPr/>
        </p:nvSpPr>
        <p:spPr>
          <a:xfrm>
            <a:off x="902795" y="2189791"/>
            <a:ext cx="7912080" cy="677395"/>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8000" b="1" dirty="0"/>
              <a:t>活動の紹介</a:t>
            </a:r>
            <a:endParaRPr lang="en-US" altLang="ja-JP" sz="8000" b="1" dirty="0"/>
          </a:p>
        </p:txBody>
      </p:sp>
    </p:spTree>
    <p:extLst>
      <p:ext uri="{BB962C8B-B14F-4D97-AF65-F5344CB8AC3E}">
        <p14:creationId xmlns:p14="http://schemas.microsoft.com/office/powerpoint/2010/main" val="182495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（参考）JGS活動について</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新型コロナ感染症の影響で集合形式 ⇒ WEB会議形式 にシフト</a:t>
            </a:r>
            <a:endParaRPr sz="2000" dirty="0">
              <a:latin typeface="Meiryo UI" panose="020B0604030504040204" pitchFamily="50" charset="-128"/>
              <a:ea typeface="Meiryo UI" panose="020B0604030504040204" pitchFamily="50" charset="-128"/>
            </a:endParaRPr>
          </a:p>
        </p:txBody>
      </p:sp>
      <p:pic>
        <p:nvPicPr>
          <p:cNvPr id="458" name="Google Shape;458;p4"/>
          <p:cNvPicPr preferRelativeResize="0"/>
          <p:nvPr/>
        </p:nvPicPr>
        <p:blipFill rotWithShape="1">
          <a:blip r:embed="rId3">
            <a:alphaModFix/>
          </a:blip>
          <a:srcRect/>
          <a:stretch/>
        </p:blipFill>
        <p:spPr>
          <a:xfrm>
            <a:off x="4567439" y="2029990"/>
            <a:ext cx="3559969" cy="976313"/>
          </a:xfrm>
          <a:prstGeom prst="rect">
            <a:avLst/>
          </a:prstGeom>
          <a:noFill/>
          <a:ln>
            <a:noFill/>
          </a:ln>
        </p:spPr>
      </p:pic>
      <p:pic>
        <p:nvPicPr>
          <p:cNvPr id="459" name="Google Shape;459;p4"/>
          <p:cNvPicPr preferRelativeResize="0"/>
          <p:nvPr/>
        </p:nvPicPr>
        <p:blipFill rotWithShape="1">
          <a:blip r:embed="rId4">
            <a:alphaModFix/>
          </a:blip>
          <a:srcRect/>
          <a:stretch/>
        </p:blipFill>
        <p:spPr>
          <a:xfrm>
            <a:off x="4435542" y="3375687"/>
            <a:ext cx="4006215" cy="1325880"/>
          </a:xfrm>
          <a:prstGeom prst="rect">
            <a:avLst/>
          </a:prstGeom>
          <a:noFill/>
          <a:ln>
            <a:noFill/>
          </a:ln>
        </p:spPr>
      </p:pic>
      <p:pic>
        <p:nvPicPr>
          <p:cNvPr id="460" name="Google Shape;460;p4"/>
          <p:cNvPicPr preferRelativeResize="0"/>
          <p:nvPr/>
        </p:nvPicPr>
        <p:blipFill rotWithShape="1">
          <a:blip r:embed="rId5">
            <a:alphaModFix/>
          </a:blip>
          <a:srcRect/>
          <a:stretch/>
        </p:blipFill>
        <p:spPr>
          <a:xfrm>
            <a:off x="4468049" y="5110708"/>
            <a:ext cx="1215390" cy="1231106"/>
          </a:xfrm>
          <a:prstGeom prst="rect">
            <a:avLst/>
          </a:prstGeom>
          <a:noFill/>
          <a:ln>
            <a:noFill/>
          </a:ln>
        </p:spPr>
      </p:pic>
      <p:sp>
        <p:nvSpPr>
          <p:cNvPr id="461" name="Google Shape;461;p4"/>
          <p:cNvSpPr txBox="1"/>
          <p:nvPr/>
        </p:nvSpPr>
        <p:spPr>
          <a:xfrm>
            <a:off x="888075" y="2224800"/>
            <a:ext cx="3808800" cy="5693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コミュニケーション</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2" name="Google Shape;462;p4"/>
          <p:cNvSpPr txBox="1"/>
          <p:nvPr/>
        </p:nvSpPr>
        <p:spPr>
          <a:xfrm>
            <a:off x="5683440" y="5206114"/>
            <a:ext cx="3410864" cy="10338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5400" b="1">
                <a:solidFill>
                  <a:schemeClr val="dk1"/>
                </a:solidFill>
                <a:latin typeface="Libre Franklin Medium"/>
                <a:ea typeface="Libre Franklin Medium"/>
                <a:cs typeface="Libre Franklin Medium"/>
                <a:sym typeface="Libre Franklin Medium"/>
              </a:rPr>
              <a:t>Jitsi Meet</a:t>
            </a:r>
            <a:endParaRPr sz="5400" b="1">
              <a:solidFill>
                <a:schemeClr val="dk1"/>
              </a:solidFill>
              <a:latin typeface="Libre Franklin Medium"/>
              <a:ea typeface="Libre Franklin Medium"/>
              <a:cs typeface="Libre Franklin Medium"/>
              <a:sym typeface="Libre Franklin Medium"/>
            </a:endParaRPr>
          </a:p>
        </p:txBody>
      </p:sp>
      <p:sp>
        <p:nvSpPr>
          <p:cNvPr id="463" name="Google Shape;463;p4"/>
          <p:cNvSpPr txBox="1"/>
          <p:nvPr/>
        </p:nvSpPr>
        <p:spPr>
          <a:xfrm>
            <a:off x="888075" y="3475575"/>
            <a:ext cx="3706500"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論文作成</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プラットフォーム</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4" name="Google Shape;464;p4"/>
          <p:cNvSpPr txBox="1"/>
          <p:nvPr/>
        </p:nvSpPr>
        <p:spPr>
          <a:xfrm>
            <a:off x="1072033" y="5154162"/>
            <a:ext cx="3522534"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ビデオ会議</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（時間制限なし）</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5" name="Google Shape;465;p4"/>
          <p:cNvSpPr txBox="1"/>
          <p:nvPr/>
        </p:nvSpPr>
        <p:spPr>
          <a:xfrm>
            <a:off x="1220652" y="1146504"/>
            <a:ext cx="738344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800" u="sng">
                <a:solidFill>
                  <a:schemeClr val="dk1"/>
                </a:solidFill>
                <a:latin typeface="Meiryo UI" panose="020B0604030504040204" pitchFamily="50" charset="-128"/>
                <a:ea typeface="Meiryo UI" panose="020B0604030504040204" pitchFamily="50" charset="-128"/>
                <a:cs typeface="Arial"/>
                <a:sym typeface="Arial"/>
              </a:rPr>
              <a:t>2020年3月～8月はWEB会議形式で活動継続</a:t>
            </a:r>
            <a:endParaRPr sz="2800" u="sng">
              <a:solidFill>
                <a:schemeClr val="dk1"/>
              </a:solidFill>
              <a:latin typeface="Meiryo UI" panose="020B0604030504040204" pitchFamily="50" charset="-128"/>
              <a:ea typeface="Meiryo UI" panose="020B0604030504040204" pitchFamily="50" charset="-128"/>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4121</TotalTime>
  <Words>3330</Words>
  <Application>Microsoft Office PowerPoint</Application>
  <PresentationFormat>画面に合わせる (4:3)</PresentationFormat>
  <Paragraphs>876</Paragraphs>
  <Slides>37</Slides>
  <Notes>36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37</vt:i4>
      </vt:variant>
    </vt:vector>
  </HeadingPairs>
  <TitlesOfParts>
    <vt:vector size="48" baseType="lpstr">
      <vt:lpstr>Libre Franklin Medium</vt: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Step② 設計　要求仕様書（抜粋）</vt:lpstr>
      <vt:lpstr>４．検証 　　Step② 設計　パラメータシート（抜粋）</vt:lpstr>
      <vt:lpstr>４．検証 　　「Ａ_構築作業時間」の計測の手順 　</vt:lpstr>
      <vt:lpstr>４．検証 　　Step③ アプリケーション開発（抜粋）</vt:lpstr>
      <vt:lpstr>４．検証 　　Step③ アプリケーション開発（抜粋）</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（参考）JGS活動について 　　新型コロナ感染症の影響で集合形式 ⇒ WEB会議形式 にシフト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102</cp:revision>
  <dcterms:created xsi:type="dcterms:W3CDTF">2020-10-03T07:43:30Z</dcterms:created>
  <dcterms:modified xsi:type="dcterms:W3CDTF">2020-10-25T02:35:10Z</dcterms:modified>
</cp:coreProperties>
</file>